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77" r:id="rId4"/>
    <p:sldId id="261" r:id="rId5"/>
    <p:sldId id="263" r:id="rId6"/>
    <p:sldId id="278" r:id="rId7"/>
    <p:sldId id="281" r:id="rId8"/>
    <p:sldId id="285" r:id="rId9"/>
    <p:sldId id="279" r:id="rId10"/>
    <p:sldId id="282" r:id="rId11"/>
    <p:sldId id="280" r:id="rId12"/>
    <p:sldId id="283" r:id="rId13"/>
    <p:sldId id="286" r:id="rId14"/>
    <p:sldId id="284"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D2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705" autoAdjust="0"/>
  </p:normalViewPr>
  <p:slideViewPr>
    <p:cSldViewPr snapToGrid="0">
      <p:cViewPr varScale="1">
        <p:scale>
          <a:sx n="71" d="100"/>
          <a:sy n="71" d="100"/>
        </p:scale>
        <p:origin x="6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A54308-FDAC-44F9-8ADA-F0248EF225F6}"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CC65A5EE-E6A0-40C6-952A-C8947C3BF0AB}" type="pres">
      <dgm:prSet presAssocID="{25A54308-FDAC-44F9-8ADA-F0248EF225F6}" presName="composite" presStyleCnt="0">
        <dgm:presLayoutVars>
          <dgm:chMax val="1"/>
          <dgm:dir/>
          <dgm:resizeHandles val="exact"/>
        </dgm:presLayoutVars>
      </dgm:prSet>
      <dgm:spPr/>
    </dgm:pt>
  </dgm:ptLst>
  <dgm:cxnLst>
    <dgm:cxn modelId="{04A9CBC4-093F-439D-B173-FE72E001E78B}" type="presOf" srcId="{25A54308-FDAC-44F9-8ADA-F0248EF225F6}" destId="{CC65A5EE-E6A0-40C6-952A-C8947C3BF0AB}" srcOrd="0"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5A54308-FDAC-44F9-8ADA-F0248EF225F6}"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CC65A5EE-E6A0-40C6-952A-C8947C3BF0AB}" type="pres">
      <dgm:prSet presAssocID="{25A54308-FDAC-44F9-8ADA-F0248EF225F6}" presName="composite" presStyleCnt="0">
        <dgm:presLayoutVars>
          <dgm:chMax val="1"/>
          <dgm:dir/>
          <dgm:resizeHandles val="exact"/>
        </dgm:presLayoutVars>
      </dgm:prSet>
      <dgm:spPr/>
    </dgm:pt>
  </dgm:ptLst>
  <dgm:cxnLst>
    <dgm:cxn modelId="{04A9CBC4-093F-439D-B173-FE72E001E78B}" type="presOf" srcId="{25A54308-FDAC-44F9-8ADA-F0248EF225F6}" destId="{CC65A5EE-E6A0-40C6-952A-C8947C3BF0AB}" srcOrd="0"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DF99A40F-D7E4-49C2-A90B-79E4604E532D}" type="datetimeFigureOut">
              <a:rPr lang="en-US" smtClean="0"/>
              <a:t>4/14/2026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061C25A4-6979-4CB2-AA86-8C750764D630}" type="slidenum">
              <a:rPr lang="en-US" smtClean="0"/>
              <a:t>‹#›</a:t>
            </a:fld>
            <a:endParaRPr lang="en-US"/>
          </a:p>
        </p:txBody>
      </p:sp>
    </p:spTree>
    <p:extLst>
      <p:ext uri="{BB962C8B-B14F-4D97-AF65-F5344CB8AC3E}">
        <p14:creationId xmlns:p14="http://schemas.microsoft.com/office/powerpoint/2010/main" val="2988636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1C25A4-6979-4CB2-AA86-8C750764D630}" type="slidenum">
              <a:rPr lang="en-US" smtClean="0"/>
              <a:t>6</a:t>
            </a:fld>
            <a:endParaRPr lang="en-US"/>
          </a:p>
        </p:txBody>
      </p:sp>
    </p:spTree>
    <p:extLst>
      <p:ext uri="{BB962C8B-B14F-4D97-AF65-F5344CB8AC3E}">
        <p14:creationId xmlns:p14="http://schemas.microsoft.com/office/powerpoint/2010/main" val="4243682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1C25A4-6979-4CB2-AA86-8C750764D630}" type="slidenum">
              <a:rPr lang="en-US" smtClean="0"/>
              <a:t>7</a:t>
            </a:fld>
            <a:endParaRPr lang="en-US"/>
          </a:p>
        </p:txBody>
      </p:sp>
    </p:spTree>
    <p:extLst>
      <p:ext uri="{BB962C8B-B14F-4D97-AF65-F5344CB8AC3E}">
        <p14:creationId xmlns:p14="http://schemas.microsoft.com/office/powerpoint/2010/main" val="2453740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840D59-8F94-7D4C-FDC0-B480CAC836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567199-4D4C-340C-F81E-688417EBD4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D7C4CE-12EE-6344-001E-7B80780DEA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4DCF1A-FD7B-1E59-0652-4A5BA2E48006}"/>
              </a:ext>
            </a:extLst>
          </p:cNvPr>
          <p:cNvSpPr>
            <a:spLocks noGrp="1"/>
          </p:cNvSpPr>
          <p:nvPr>
            <p:ph type="sldNum" sz="quarter" idx="5"/>
          </p:nvPr>
        </p:nvSpPr>
        <p:spPr/>
        <p:txBody>
          <a:bodyPr/>
          <a:lstStyle/>
          <a:p>
            <a:fld id="{061C25A4-6979-4CB2-AA86-8C750764D630}" type="slidenum">
              <a:rPr lang="en-US" smtClean="0"/>
              <a:t>8</a:t>
            </a:fld>
            <a:endParaRPr lang="en-US"/>
          </a:p>
        </p:txBody>
      </p:sp>
    </p:spTree>
    <p:extLst>
      <p:ext uri="{BB962C8B-B14F-4D97-AF65-F5344CB8AC3E}">
        <p14:creationId xmlns:p14="http://schemas.microsoft.com/office/powerpoint/2010/main" val="2375004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2EC6E-752F-7605-ED9F-AA6A8BBD05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5B897D2-821F-F5AE-FB99-618298F08F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D5400D4-04FB-93DB-0A4F-83A942A95507}"/>
              </a:ext>
            </a:extLst>
          </p:cNvPr>
          <p:cNvSpPr>
            <a:spLocks noGrp="1"/>
          </p:cNvSpPr>
          <p:nvPr>
            <p:ph type="dt" sz="half" idx="10"/>
          </p:nvPr>
        </p:nvSpPr>
        <p:spPr/>
        <p:txBody>
          <a:bodyPr/>
          <a:lstStyle/>
          <a:p>
            <a:fld id="{8D58DEBF-9FA7-4E64-ADA8-DD66065DBEAD}" type="datetimeFigureOut">
              <a:rPr lang="en-US" smtClean="0"/>
              <a:t>4/14/2026</a:t>
            </a:fld>
            <a:endParaRPr lang="en-US" dirty="0"/>
          </a:p>
        </p:txBody>
      </p:sp>
      <p:sp>
        <p:nvSpPr>
          <p:cNvPr id="5" name="Footer Placeholder 4">
            <a:extLst>
              <a:ext uri="{FF2B5EF4-FFF2-40B4-BE49-F238E27FC236}">
                <a16:creationId xmlns:a16="http://schemas.microsoft.com/office/drawing/2014/main" id="{19140997-F51C-476C-E64E-8B1348D6D3A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AB0FE0D-EEFA-7AE6-D26E-021E1507BA80}"/>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18474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7F7D2-6C99-E617-DE86-2DD6C1C54B4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2004BD-EFBD-515E-0C51-9BED19C01A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4F5D27-1902-6478-49C7-2C84508D87DB}"/>
              </a:ext>
            </a:extLst>
          </p:cNvPr>
          <p:cNvSpPr>
            <a:spLocks noGrp="1"/>
          </p:cNvSpPr>
          <p:nvPr>
            <p:ph type="dt" sz="half" idx="10"/>
          </p:nvPr>
        </p:nvSpPr>
        <p:spPr/>
        <p:txBody>
          <a:bodyPr/>
          <a:lstStyle/>
          <a:p>
            <a:fld id="{8D58DEBF-9FA7-4E64-ADA8-DD66065DBEAD}" type="datetimeFigureOut">
              <a:rPr lang="en-US" smtClean="0"/>
              <a:t>4/14/2026</a:t>
            </a:fld>
            <a:endParaRPr lang="en-US" dirty="0"/>
          </a:p>
        </p:txBody>
      </p:sp>
      <p:sp>
        <p:nvSpPr>
          <p:cNvPr id="5" name="Footer Placeholder 4">
            <a:extLst>
              <a:ext uri="{FF2B5EF4-FFF2-40B4-BE49-F238E27FC236}">
                <a16:creationId xmlns:a16="http://schemas.microsoft.com/office/drawing/2014/main" id="{BBF1B4CD-2F08-FF1B-2CC4-C5FE7EB3EF2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74F7019-47A0-920F-7E6B-276D04E4C058}"/>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3897283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B136B6B-6030-C81B-3F5E-03F2B9B0261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2312438-D173-1F15-D583-B4FB09B7A4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CED73F-FD0A-4110-FF67-A2D5B01AD0F0}"/>
              </a:ext>
            </a:extLst>
          </p:cNvPr>
          <p:cNvSpPr>
            <a:spLocks noGrp="1"/>
          </p:cNvSpPr>
          <p:nvPr>
            <p:ph type="dt" sz="half" idx="10"/>
          </p:nvPr>
        </p:nvSpPr>
        <p:spPr/>
        <p:txBody>
          <a:bodyPr/>
          <a:lstStyle/>
          <a:p>
            <a:fld id="{8D58DEBF-9FA7-4E64-ADA8-DD66065DBEAD}" type="datetimeFigureOut">
              <a:rPr lang="en-US" smtClean="0"/>
              <a:t>4/14/2026</a:t>
            </a:fld>
            <a:endParaRPr lang="en-US" dirty="0"/>
          </a:p>
        </p:txBody>
      </p:sp>
      <p:sp>
        <p:nvSpPr>
          <p:cNvPr id="5" name="Footer Placeholder 4">
            <a:extLst>
              <a:ext uri="{FF2B5EF4-FFF2-40B4-BE49-F238E27FC236}">
                <a16:creationId xmlns:a16="http://schemas.microsoft.com/office/drawing/2014/main" id="{747F8EC5-AABD-456F-7AA7-FDFE02DEB6E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ED66A30-11EF-B452-ADB2-4711A371157A}"/>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4016561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680D2-1272-FC7F-132F-D9B57825F1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846CC9-F04A-95CE-14CC-85499948E6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9CD1E6-2177-30B1-4F25-5B8FF3FB905D}"/>
              </a:ext>
            </a:extLst>
          </p:cNvPr>
          <p:cNvSpPr>
            <a:spLocks noGrp="1"/>
          </p:cNvSpPr>
          <p:nvPr>
            <p:ph type="dt" sz="half" idx="10"/>
          </p:nvPr>
        </p:nvSpPr>
        <p:spPr/>
        <p:txBody>
          <a:bodyPr/>
          <a:lstStyle/>
          <a:p>
            <a:fld id="{8D58DEBF-9FA7-4E64-ADA8-DD66065DBEAD}" type="datetimeFigureOut">
              <a:rPr lang="en-US" smtClean="0"/>
              <a:t>4/14/2026</a:t>
            </a:fld>
            <a:endParaRPr lang="en-US" dirty="0"/>
          </a:p>
        </p:txBody>
      </p:sp>
      <p:sp>
        <p:nvSpPr>
          <p:cNvPr id="5" name="Footer Placeholder 4">
            <a:extLst>
              <a:ext uri="{FF2B5EF4-FFF2-40B4-BE49-F238E27FC236}">
                <a16:creationId xmlns:a16="http://schemas.microsoft.com/office/drawing/2014/main" id="{9E7A4F8F-83E7-4CC6-8ED1-DD509A835A3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9F6E1E3-6FC9-A855-D628-E411F59DE8E4}"/>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479607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35F1B-6F9A-EB02-0FC6-7533B42B620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6EEAF52-A9B2-2CA4-6DDC-7198C40AF1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8F343FD-D60D-CFBA-D5F1-14A3F693079C}"/>
              </a:ext>
            </a:extLst>
          </p:cNvPr>
          <p:cNvSpPr>
            <a:spLocks noGrp="1"/>
          </p:cNvSpPr>
          <p:nvPr>
            <p:ph type="dt" sz="half" idx="10"/>
          </p:nvPr>
        </p:nvSpPr>
        <p:spPr/>
        <p:txBody>
          <a:bodyPr/>
          <a:lstStyle/>
          <a:p>
            <a:fld id="{8D58DEBF-9FA7-4E64-ADA8-DD66065DBEAD}" type="datetimeFigureOut">
              <a:rPr lang="en-US" smtClean="0"/>
              <a:t>4/14/2026</a:t>
            </a:fld>
            <a:endParaRPr lang="en-US" dirty="0"/>
          </a:p>
        </p:txBody>
      </p:sp>
      <p:sp>
        <p:nvSpPr>
          <p:cNvPr id="5" name="Footer Placeholder 4">
            <a:extLst>
              <a:ext uri="{FF2B5EF4-FFF2-40B4-BE49-F238E27FC236}">
                <a16:creationId xmlns:a16="http://schemas.microsoft.com/office/drawing/2014/main" id="{3B528E32-38F9-763C-0C73-CA9D70FA38F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10682A-C24D-9DD9-1977-061EDED223BE}"/>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4139323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9B190-D6E8-45A0-F9DB-FC020CB74C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1AC9D1-559B-7CAC-48B1-606BC88F4D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B6C5B7-DD84-ABA3-4BE8-6253708CED9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1CB55A-B2A8-694D-9712-63685E8F71C0}"/>
              </a:ext>
            </a:extLst>
          </p:cNvPr>
          <p:cNvSpPr>
            <a:spLocks noGrp="1"/>
          </p:cNvSpPr>
          <p:nvPr>
            <p:ph type="dt" sz="half" idx="10"/>
          </p:nvPr>
        </p:nvSpPr>
        <p:spPr/>
        <p:txBody>
          <a:bodyPr/>
          <a:lstStyle/>
          <a:p>
            <a:fld id="{8D58DEBF-9FA7-4E64-ADA8-DD66065DBEAD}" type="datetimeFigureOut">
              <a:rPr lang="en-US" smtClean="0"/>
              <a:t>4/14/2026</a:t>
            </a:fld>
            <a:endParaRPr lang="en-US" dirty="0"/>
          </a:p>
        </p:txBody>
      </p:sp>
      <p:sp>
        <p:nvSpPr>
          <p:cNvPr id="6" name="Footer Placeholder 5">
            <a:extLst>
              <a:ext uri="{FF2B5EF4-FFF2-40B4-BE49-F238E27FC236}">
                <a16:creationId xmlns:a16="http://schemas.microsoft.com/office/drawing/2014/main" id="{E0BAAFE1-7B0A-3C79-41EC-CEB1E424EEE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0186F88-6144-5E32-69B2-7F30D3E3C863}"/>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334979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6C307-128E-B8FE-A852-FD0FDF0DCD2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2C2162-7317-7036-82F5-3EABD9093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AE6446-01F3-DD0E-AF69-C792237FFB6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D98B51-1AFD-5D72-7942-39A1100229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EC852E0-AB58-793D-5547-16C45FB99E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C625F72-5C03-2C4E-DD5C-B360E2B102DA}"/>
              </a:ext>
            </a:extLst>
          </p:cNvPr>
          <p:cNvSpPr>
            <a:spLocks noGrp="1"/>
          </p:cNvSpPr>
          <p:nvPr>
            <p:ph type="dt" sz="half" idx="10"/>
          </p:nvPr>
        </p:nvSpPr>
        <p:spPr/>
        <p:txBody>
          <a:bodyPr/>
          <a:lstStyle/>
          <a:p>
            <a:fld id="{8D58DEBF-9FA7-4E64-ADA8-DD66065DBEAD}" type="datetimeFigureOut">
              <a:rPr lang="en-US" smtClean="0"/>
              <a:t>4/14/2026</a:t>
            </a:fld>
            <a:endParaRPr lang="en-US" dirty="0"/>
          </a:p>
        </p:txBody>
      </p:sp>
      <p:sp>
        <p:nvSpPr>
          <p:cNvPr id="8" name="Footer Placeholder 7">
            <a:extLst>
              <a:ext uri="{FF2B5EF4-FFF2-40B4-BE49-F238E27FC236}">
                <a16:creationId xmlns:a16="http://schemas.microsoft.com/office/drawing/2014/main" id="{CB8538CC-759D-443D-0DBE-5DAA9F9C9B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55F296A-1CA5-8066-AD0F-89BE2F8F620F}"/>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428794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F9774-C74E-B67B-101C-ED77F65AE33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A2EB160-F1BF-53D2-5B65-FF26BBFB87E0}"/>
              </a:ext>
            </a:extLst>
          </p:cNvPr>
          <p:cNvSpPr>
            <a:spLocks noGrp="1"/>
          </p:cNvSpPr>
          <p:nvPr>
            <p:ph type="dt" sz="half" idx="10"/>
          </p:nvPr>
        </p:nvSpPr>
        <p:spPr/>
        <p:txBody>
          <a:bodyPr/>
          <a:lstStyle/>
          <a:p>
            <a:fld id="{8D58DEBF-9FA7-4E64-ADA8-DD66065DBEAD}" type="datetimeFigureOut">
              <a:rPr lang="en-US" smtClean="0"/>
              <a:t>4/14/2026</a:t>
            </a:fld>
            <a:endParaRPr lang="en-US" dirty="0"/>
          </a:p>
        </p:txBody>
      </p:sp>
      <p:sp>
        <p:nvSpPr>
          <p:cNvPr id="4" name="Footer Placeholder 3">
            <a:extLst>
              <a:ext uri="{FF2B5EF4-FFF2-40B4-BE49-F238E27FC236}">
                <a16:creationId xmlns:a16="http://schemas.microsoft.com/office/drawing/2014/main" id="{51588BCE-50E2-C513-F33C-674D530836A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7C8725B-53A1-96B6-6B53-0535514362CE}"/>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1981908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4AC220-3BAE-1E26-8823-7F9DBAC07547}"/>
              </a:ext>
            </a:extLst>
          </p:cNvPr>
          <p:cNvSpPr>
            <a:spLocks noGrp="1"/>
          </p:cNvSpPr>
          <p:nvPr>
            <p:ph type="dt" sz="half" idx="10"/>
          </p:nvPr>
        </p:nvSpPr>
        <p:spPr/>
        <p:txBody>
          <a:bodyPr/>
          <a:lstStyle/>
          <a:p>
            <a:fld id="{8D58DEBF-9FA7-4E64-ADA8-DD66065DBEAD}" type="datetimeFigureOut">
              <a:rPr lang="en-US" smtClean="0"/>
              <a:t>4/14/2026</a:t>
            </a:fld>
            <a:endParaRPr lang="en-US" dirty="0"/>
          </a:p>
        </p:txBody>
      </p:sp>
      <p:sp>
        <p:nvSpPr>
          <p:cNvPr id="3" name="Footer Placeholder 2">
            <a:extLst>
              <a:ext uri="{FF2B5EF4-FFF2-40B4-BE49-F238E27FC236}">
                <a16:creationId xmlns:a16="http://schemas.microsoft.com/office/drawing/2014/main" id="{E64F927D-51C5-325C-9874-CAFA3FBC782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7FB9EA-1598-637D-0304-ACBF0C1D8DA2}"/>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1556983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BE1FC-59D4-40AC-0A6B-FD2CDFA13F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271114-3000-171C-3C01-73F184213D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761C1E-58F2-65A6-2214-15099DB7AB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398DCF-CCD5-928C-22A3-3C2439D4411F}"/>
              </a:ext>
            </a:extLst>
          </p:cNvPr>
          <p:cNvSpPr>
            <a:spLocks noGrp="1"/>
          </p:cNvSpPr>
          <p:nvPr>
            <p:ph type="dt" sz="half" idx="10"/>
          </p:nvPr>
        </p:nvSpPr>
        <p:spPr/>
        <p:txBody>
          <a:bodyPr/>
          <a:lstStyle/>
          <a:p>
            <a:fld id="{8D58DEBF-9FA7-4E64-ADA8-DD66065DBEAD}" type="datetimeFigureOut">
              <a:rPr lang="en-US" smtClean="0"/>
              <a:t>4/14/2026</a:t>
            </a:fld>
            <a:endParaRPr lang="en-US" dirty="0"/>
          </a:p>
        </p:txBody>
      </p:sp>
      <p:sp>
        <p:nvSpPr>
          <p:cNvPr id="6" name="Footer Placeholder 5">
            <a:extLst>
              <a:ext uri="{FF2B5EF4-FFF2-40B4-BE49-F238E27FC236}">
                <a16:creationId xmlns:a16="http://schemas.microsoft.com/office/drawing/2014/main" id="{279BCE8B-F3F1-EAF0-08F0-214AEE4273F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44008E-5855-3F0A-C235-805345C0DCAE}"/>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1652895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77EB2-05BA-2B07-C4E3-97E0EF9AA5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010A27-943F-3DC0-B872-BC9DA67796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0AB9801-455B-4835-B641-84C1EE955B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209878-D4A0-CCC6-6CCD-7644F0CFAED1}"/>
              </a:ext>
            </a:extLst>
          </p:cNvPr>
          <p:cNvSpPr>
            <a:spLocks noGrp="1"/>
          </p:cNvSpPr>
          <p:nvPr>
            <p:ph type="dt" sz="half" idx="10"/>
          </p:nvPr>
        </p:nvSpPr>
        <p:spPr/>
        <p:txBody>
          <a:bodyPr/>
          <a:lstStyle/>
          <a:p>
            <a:fld id="{8D58DEBF-9FA7-4E64-ADA8-DD66065DBEAD}" type="datetimeFigureOut">
              <a:rPr lang="en-US" smtClean="0"/>
              <a:t>4/14/2026</a:t>
            </a:fld>
            <a:endParaRPr lang="en-US" dirty="0"/>
          </a:p>
        </p:txBody>
      </p:sp>
      <p:sp>
        <p:nvSpPr>
          <p:cNvPr id="6" name="Footer Placeholder 5">
            <a:extLst>
              <a:ext uri="{FF2B5EF4-FFF2-40B4-BE49-F238E27FC236}">
                <a16:creationId xmlns:a16="http://schemas.microsoft.com/office/drawing/2014/main" id="{12F066B7-EA3D-E0C5-D487-3AFB58687F7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31ADD5C-C2F6-FBB1-CB4D-E05E50E858BA}"/>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410901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A43F0D-9F49-4824-9A3F-873CC15B56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28F46E4-44D9-CEA9-F590-8F63905E0C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59C804-4D40-D638-5C2C-F9F945BC99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D58DEBF-9FA7-4E64-ADA8-DD66065DBEAD}" type="datetimeFigureOut">
              <a:rPr lang="en-US" smtClean="0"/>
              <a:t>4/14/2026</a:t>
            </a:fld>
            <a:endParaRPr lang="en-US" dirty="0"/>
          </a:p>
        </p:txBody>
      </p:sp>
      <p:sp>
        <p:nvSpPr>
          <p:cNvPr id="5" name="Footer Placeholder 4">
            <a:extLst>
              <a:ext uri="{FF2B5EF4-FFF2-40B4-BE49-F238E27FC236}">
                <a16:creationId xmlns:a16="http://schemas.microsoft.com/office/drawing/2014/main" id="{0AAA7FDB-E916-E993-B3EA-49C45BA9D1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218BCC38-4A8C-90DD-3DCD-4DAE30F7A1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8BC08EE-95A9-4E4B-8739-D0168F45FF8B}" type="slidenum">
              <a:rPr lang="en-US" smtClean="0"/>
              <a:t>‹#›</a:t>
            </a:fld>
            <a:endParaRPr lang="en-US" dirty="0"/>
          </a:p>
        </p:txBody>
      </p:sp>
    </p:spTree>
    <p:extLst>
      <p:ext uri="{BB962C8B-B14F-4D97-AF65-F5344CB8AC3E}">
        <p14:creationId xmlns:p14="http://schemas.microsoft.com/office/powerpoint/2010/main" val="346585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1.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1.png"/><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image" Target="../media/image1.png"/><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Layout" Target="../diagrams/layout11.xml"/><Relationship Id="rId7" Type="http://schemas.openxmlformats.org/officeDocument/2006/relationships/image" Target="../media/image3.png"/><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2.xml"/><Relationship Id="rId7" Type="http://schemas.openxmlformats.org/officeDocument/2006/relationships/image" Target="../media/image1.png"/><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 Id="rId9"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1.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DFF5DEF8-63A8-9F73-8E35-58BCA0B72639}"/>
              </a:ext>
            </a:extLst>
          </p:cNvPr>
          <p:cNvSpPr>
            <a:spLocks noGrp="1"/>
          </p:cNvSpPr>
          <p:nvPr>
            <p:ph type="ctrTitle"/>
          </p:nvPr>
        </p:nvSpPr>
        <p:spPr>
          <a:xfrm>
            <a:off x="1314824" y="735106"/>
            <a:ext cx="10053763" cy="2928470"/>
          </a:xfrm>
        </p:spPr>
        <p:txBody>
          <a:bodyPr anchor="b">
            <a:normAutofit/>
          </a:bodyPr>
          <a:lstStyle/>
          <a:p>
            <a:pPr algn="l"/>
            <a:r>
              <a:rPr lang="en-US" sz="4800" dirty="0">
                <a:solidFill>
                  <a:srgbClr val="FFFFFF"/>
                </a:solidFill>
              </a:rPr>
              <a:t>Mississippi ARPA/SLFRF </a:t>
            </a:r>
            <a:br>
              <a:rPr lang="en-US" sz="4800" dirty="0">
                <a:solidFill>
                  <a:srgbClr val="FFFFFF"/>
                </a:solidFill>
              </a:rPr>
            </a:br>
            <a:r>
              <a:rPr lang="en-US" sz="4800" dirty="0">
                <a:solidFill>
                  <a:srgbClr val="FFFFFF"/>
                </a:solidFill>
              </a:rPr>
              <a:t>Update for DMO and </a:t>
            </a:r>
            <a:r>
              <a:rPr lang="en-US" sz="4800" dirty="0" err="1">
                <a:solidFill>
                  <a:srgbClr val="FFFFFF"/>
                </a:solidFill>
              </a:rPr>
              <a:t>Mainstreets</a:t>
            </a:r>
            <a:br>
              <a:rPr lang="en-US" sz="4800" dirty="0">
                <a:solidFill>
                  <a:srgbClr val="FFFFFF"/>
                </a:solidFill>
              </a:rPr>
            </a:br>
            <a:br>
              <a:rPr lang="en-US" sz="4800" dirty="0">
                <a:solidFill>
                  <a:srgbClr val="FFFFFF"/>
                </a:solidFill>
              </a:rPr>
            </a:br>
            <a:r>
              <a:rPr lang="en-US" sz="3600" dirty="0">
                <a:solidFill>
                  <a:srgbClr val="FFFFFF"/>
                </a:solidFill>
              </a:rPr>
              <a:t>April 14, 2026</a:t>
            </a:r>
          </a:p>
        </p:txBody>
      </p:sp>
      <p:sp>
        <p:nvSpPr>
          <p:cNvPr id="3" name="Subtitle 2">
            <a:extLst>
              <a:ext uri="{FF2B5EF4-FFF2-40B4-BE49-F238E27FC236}">
                <a16:creationId xmlns:a16="http://schemas.microsoft.com/office/drawing/2014/main" id="{D2031680-2EEA-4EDE-67EC-03C8BA8E0E05}"/>
              </a:ext>
            </a:extLst>
          </p:cNvPr>
          <p:cNvSpPr>
            <a:spLocks noGrp="1"/>
          </p:cNvSpPr>
          <p:nvPr>
            <p:ph type="subTitle" idx="1"/>
          </p:nvPr>
        </p:nvSpPr>
        <p:spPr>
          <a:xfrm>
            <a:off x="1350682" y="4870824"/>
            <a:ext cx="10005951" cy="1458258"/>
          </a:xfrm>
        </p:spPr>
        <p:txBody>
          <a:bodyPr anchor="ctr">
            <a:normAutofit/>
          </a:bodyPr>
          <a:lstStyle/>
          <a:p>
            <a:pPr algn="l"/>
            <a:r>
              <a:rPr lang="en-US" sz="2800" dirty="0"/>
              <a:t>House Bill(HB) 1571 Legislative Update </a:t>
            </a:r>
          </a:p>
          <a:p>
            <a:pPr algn="l"/>
            <a:r>
              <a:rPr lang="en-US" sz="2800" dirty="0"/>
              <a:t>and Final Phase of ARPA Funds</a:t>
            </a:r>
          </a:p>
        </p:txBody>
      </p:sp>
      <p:pic>
        <p:nvPicPr>
          <p:cNvPr id="5" name="Picture 4">
            <a:extLst>
              <a:ext uri="{FF2B5EF4-FFF2-40B4-BE49-F238E27FC236}">
                <a16:creationId xmlns:a16="http://schemas.microsoft.com/office/drawing/2014/main" id="{C556E2E8-4C96-A192-FBDF-DA51638E65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95215" y="215720"/>
            <a:ext cx="3352381" cy="1282540"/>
          </a:xfrm>
          <a:prstGeom prst="rect">
            <a:avLst/>
          </a:prstGeom>
        </p:spPr>
      </p:pic>
    </p:spTree>
    <p:extLst>
      <p:ext uri="{BB962C8B-B14F-4D97-AF65-F5344CB8AC3E}">
        <p14:creationId xmlns:p14="http://schemas.microsoft.com/office/powerpoint/2010/main" val="1676815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814BDFC-B968-0668-6498-5B547654A30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ACEC162-50FC-E064-278F-0C9244D66F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89202344-466F-8CF0-83F2-FB978F3CA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1147CF4-48F2-9E69-B4B3-CC19FE4165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9DD3767C-3204-3E0C-EDE8-89FB145189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DF52C1C-EE95-D58E-6E3E-0AE9C9510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326903D-7C38-BDF9-068E-AE42C158966A}"/>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Annual Federal Funding Questionnaire</a:t>
            </a:r>
          </a:p>
        </p:txBody>
      </p:sp>
      <p:graphicFrame>
        <p:nvGraphicFramePr>
          <p:cNvPr id="5" name="Content Placeholder 4">
            <a:extLst>
              <a:ext uri="{FF2B5EF4-FFF2-40B4-BE49-F238E27FC236}">
                <a16:creationId xmlns:a16="http://schemas.microsoft.com/office/drawing/2014/main" id="{4F6C804F-E114-763C-9EE2-221E8EEFBFA4}"/>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4">
            <a:extLst>
              <a:ext uri="{FF2B5EF4-FFF2-40B4-BE49-F238E27FC236}">
                <a16:creationId xmlns:a16="http://schemas.microsoft.com/office/drawing/2014/main" id="{E44C253D-55A1-8258-EAF9-431FC87F6E18}"/>
              </a:ext>
            </a:extLst>
          </p:cNvPr>
          <p:cNvSpPr txBox="1">
            <a:spLocks/>
          </p:cNvSpPr>
          <p:nvPr/>
        </p:nvSpPr>
        <p:spPr>
          <a:xfrm>
            <a:off x="192505" y="1825625"/>
            <a:ext cx="11614484" cy="4737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endParaRPr lang="en-US" dirty="0"/>
          </a:p>
          <a:p>
            <a:pPr marL="0" lvl="0" indent="0">
              <a:buNone/>
            </a:pPr>
            <a:endParaRPr lang="en-US" dirty="0"/>
          </a:p>
          <a:p>
            <a:pPr marL="0" lvl="0" indent="0">
              <a:buNone/>
            </a:pPr>
            <a:endParaRPr lang="en-US" dirty="0"/>
          </a:p>
          <a:p>
            <a:pPr marL="0" lvl="0" indent="0" algn="ctr">
              <a:buNone/>
            </a:pPr>
            <a:r>
              <a:rPr lang="en-US" dirty="0"/>
              <a:t>DFA walkthrough of Annual Federal Funding Questionnaire in Portal </a:t>
            </a:r>
          </a:p>
          <a:p>
            <a:pPr marL="457200" lvl="1" indent="0" algn="ctr">
              <a:buNone/>
            </a:pPr>
            <a:endParaRPr lang="en-US" dirty="0"/>
          </a:p>
          <a:p>
            <a:pPr marL="457200" lvl="1" indent="0">
              <a:buFont typeface="Arial" panose="020B0604020202020204" pitchFamily="34" charset="0"/>
              <a:buNone/>
            </a:pPr>
            <a:endParaRPr lang="en-US" dirty="0"/>
          </a:p>
        </p:txBody>
      </p:sp>
      <p:pic>
        <p:nvPicPr>
          <p:cNvPr id="4" name="Picture 3">
            <a:extLst>
              <a:ext uri="{FF2B5EF4-FFF2-40B4-BE49-F238E27FC236}">
                <a16:creationId xmlns:a16="http://schemas.microsoft.com/office/drawing/2014/main" id="{CF460893-2B07-C35F-8DDE-3F1630BCCE9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27552" y="154100"/>
            <a:ext cx="3352381" cy="1282540"/>
          </a:xfrm>
          <a:prstGeom prst="rect">
            <a:avLst/>
          </a:prstGeom>
        </p:spPr>
      </p:pic>
    </p:spTree>
    <p:extLst>
      <p:ext uri="{BB962C8B-B14F-4D97-AF65-F5344CB8AC3E}">
        <p14:creationId xmlns:p14="http://schemas.microsoft.com/office/powerpoint/2010/main" val="4199982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B4BAD6F-084C-566C-415A-5723216A98B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D4BB9BC-1AFB-B68C-E965-C2830A7D69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6B6160D-0A34-03F0-0E04-E3DC384E79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A1C23743-940D-ED94-C0BA-6313820729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8D264BF0-7F36-863A-D61C-336E01431A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496E1A6-9A18-E471-3457-9BBFE2F6B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4B97B90-1588-7AD7-F400-5AFD79A943B4}"/>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Close Out Procedures</a:t>
            </a:r>
          </a:p>
        </p:txBody>
      </p:sp>
      <p:graphicFrame>
        <p:nvGraphicFramePr>
          <p:cNvPr id="5" name="Content Placeholder 4">
            <a:extLst>
              <a:ext uri="{FF2B5EF4-FFF2-40B4-BE49-F238E27FC236}">
                <a16:creationId xmlns:a16="http://schemas.microsoft.com/office/drawing/2014/main" id="{61750826-3BEF-174D-679D-8D6977F2D81F}"/>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4">
            <a:extLst>
              <a:ext uri="{FF2B5EF4-FFF2-40B4-BE49-F238E27FC236}">
                <a16:creationId xmlns:a16="http://schemas.microsoft.com/office/drawing/2014/main" id="{F7591BC4-14B8-73E3-1969-F0521C2B7768}"/>
              </a:ext>
            </a:extLst>
          </p:cNvPr>
          <p:cNvSpPr txBox="1">
            <a:spLocks/>
          </p:cNvSpPr>
          <p:nvPr/>
        </p:nvSpPr>
        <p:spPr>
          <a:xfrm>
            <a:off x="192505" y="1825625"/>
            <a:ext cx="11614484" cy="473783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dirty="0"/>
              <a:t>Organizations that have expended all of the ARPA funds </a:t>
            </a:r>
            <a:r>
              <a:rPr lang="en-US" b="1" dirty="0"/>
              <a:t>AND</a:t>
            </a:r>
            <a:r>
              <a:rPr lang="en-US" dirty="0"/>
              <a:t> completed the Annual Federal Funding Questionnaire should complete the close out documentation for each round of only after approval of the Annual Federal Funding Questionnaire</a:t>
            </a:r>
          </a:p>
          <a:p>
            <a:pPr lvl="0"/>
            <a:endParaRPr lang="en-US" dirty="0"/>
          </a:p>
          <a:p>
            <a:pPr lvl="0"/>
            <a:r>
              <a:rPr lang="en-US" dirty="0"/>
              <a:t>Organizations will not have access to the close out documentation section if the Annual Federal Funding Questionnaire has not been approved. </a:t>
            </a:r>
          </a:p>
          <a:p>
            <a:pPr lvl="0"/>
            <a:endParaRPr lang="en-US" dirty="0"/>
          </a:p>
          <a:p>
            <a:pPr lvl="0"/>
            <a:r>
              <a:rPr lang="en-US" dirty="0"/>
              <a:t>All close out procedures must be performed and approved to be considered completed</a:t>
            </a:r>
          </a:p>
          <a:p>
            <a:pPr marL="457200" lvl="1" indent="0">
              <a:buNone/>
            </a:pPr>
            <a:endParaRPr lang="en-US" dirty="0"/>
          </a:p>
          <a:p>
            <a:pPr marL="457200" lvl="1" indent="0">
              <a:buFont typeface="Arial" panose="020B0604020202020204" pitchFamily="34" charset="0"/>
              <a:buNone/>
            </a:pPr>
            <a:endParaRPr lang="en-US" dirty="0"/>
          </a:p>
        </p:txBody>
      </p:sp>
      <p:pic>
        <p:nvPicPr>
          <p:cNvPr id="4" name="Picture 3">
            <a:extLst>
              <a:ext uri="{FF2B5EF4-FFF2-40B4-BE49-F238E27FC236}">
                <a16:creationId xmlns:a16="http://schemas.microsoft.com/office/drawing/2014/main" id="{9C012516-7A5C-D749-E5FC-AD45588EBB7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39619" y="154100"/>
            <a:ext cx="3352381" cy="1282540"/>
          </a:xfrm>
          <a:prstGeom prst="rect">
            <a:avLst/>
          </a:prstGeom>
        </p:spPr>
      </p:pic>
    </p:spTree>
    <p:extLst>
      <p:ext uri="{BB962C8B-B14F-4D97-AF65-F5344CB8AC3E}">
        <p14:creationId xmlns:p14="http://schemas.microsoft.com/office/powerpoint/2010/main" val="3564709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535D86E-C997-6482-5A3F-B0814E028D6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FE650F7-41E8-E6E0-0151-E3BF4CD12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A2276360-3717-9961-896D-D6DABAA699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17E397BB-D4AB-68C0-A25B-683709D3C1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596500E-0435-CC99-4170-1CEFB3B2E6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E6EAF3B-992C-D7D0-7F8A-C49F274D84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4795711-A59A-CF9F-5A6A-E7F01E9922C4}"/>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Close Out Procedures</a:t>
            </a:r>
          </a:p>
        </p:txBody>
      </p:sp>
      <p:graphicFrame>
        <p:nvGraphicFramePr>
          <p:cNvPr id="5" name="Content Placeholder 4">
            <a:extLst>
              <a:ext uri="{FF2B5EF4-FFF2-40B4-BE49-F238E27FC236}">
                <a16:creationId xmlns:a16="http://schemas.microsoft.com/office/drawing/2014/main" id="{0C26A18A-B348-81E5-336D-2E853749F7C1}"/>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4">
            <a:extLst>
              <a:ext uri="{FF2B5EF4-FFF2-40B4-BE49-F238E27FC236}">
                <a16:creationId xmlns:a16="http://schemas.microsoft.com/office/drawing/2014/main" id="{2DE0E276-DAD7-DEB7-B09E-85BBB4A0039B}"/>
              </a:ext>
            </a:extLst>
          </p:cNvPr>
          <p:cNvSpPr txBox="1">
            <a:spLocks/>
          </p:cNvSpPr>
          <p:nvPr/>
        </p:nvSpPr>
        <p:spPr>
          <a:xfrm>
            <a:off x="192505" y="1825625"/>
            <a:ext cx="11614484" cy="4737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endParaRPr lang="en-US" dirty="0"/>
          </a:p>
          <a:p>
            <a:pPr marL="0" lvl="0" indent="0">
              <a:buNone/>
            </a:pPr>
            <a:endParaRPr lang="en-US" dirty="0"/>
          </a:p>
          <a:p>
            <a:pPr marL="0" lvl="0" indent="0">
              <a:buNone/>
            </a:pPr>
            <a:endParaRPr lang="en-US" dirty="0"/>
          </a:p>
          <a:p>
            <a:pPr marL="0" lvl="0" indent="0" algn="ctr">
              <a:buNone/>
            </a:pPr>
            <a:r>
              <a:rPr lang="en-US" dirty="0"/>
              <a:t>DFA walkthrough of portal navigation Close Out Procedures </a:t>
            </a:r>
          </a:p>
          <a:p>
            <a:pPr marL="457200" lvl="1" indent="0" algn="ctr">
              <a:buNone/>
            </a:pPr>
            <a:endParaRPr lang="en-US" dirty="0"/>
          </a:p>
          <a:p>
            <a:pPr marL="457200" lvl="1" indent="0">
              <a:buFont typeface="Arial" panose="020B0604020202020204" pitchFamily="34" charset="0"/>
              <a:buNone/>
            </a:pPr>
            <a:endParaRPr lang="en-US" dirty="0"/>
          </a:p>
        </p:txBody>
      </p:sp>
      <p:pic>
        <p:nvPicPr>
          <p:cNvPr id="4" name="Picture 3">
            <a:extLst>
              <a:ext uri="{FF2B5EF4-FFF2-40B4-BE49-F238E27FC236}">
                <a16:creationId xmlns:a16="http://schemas.microsoft.com/office/drawing/2014/main" id="{4FD9731C-C96F-4A86-74E6-2436037C8C7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39619" y="156586"/>
            <a:ext cx="3352381" cy="1282540"/>
          </a:xfrm>
          <a:prstGeom prst="rect">
            <a:avLst/>
          </a:prstGeom>
        </p:spPr>
      </p:pic>
    </p:spTree>
    <p:extLst>
      <p:ext uri="{BB962C8B-B14F-4D97-AF65-F5344CB8AC3E}">
        <p14:creationId xmlns:p14="http://schemas.microsoft.com/office/powerpoint/2010/main" val="1203186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6113D1C-B325-0F40-DFC2-09E17EC2410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EC3632-A61B-EBCA-FD9B-FF6213318B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C4D195E-AF41-775A-24E3-4541FA2583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A40A0C31-146E-696C-D4EC-58C6CB2D66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C2A9332-5733-7893-6B84-E36F71B961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1AB88215-0520-0557-28CE-F46CC07567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008D767-5F6D-EFE7-BE8A-5009F447A5B3}"/>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Close Out Procedures</a:t>
            </a:r>
          </a:p>
        </p:txBody>
      </p:sp>
      <p:graphicFrame>
        <p:nvGraphicFramePr>
          <p:cNvPr id="5" name="Content Placeholder 4">
            <a:extLst>
              <a:ext uri="{FF2B5EF4-FFF2-40B4-BE49-F238E27FC236}">
                <a16:creationId xmlns:a16="http://schemas.microsoft.com/office/drawing/2014/main" id="{B47A8704-F906-29A1-E681-2C395BB05CF9}"/>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4">
            <a:extLst>
              <a:ext uri="{FF2B5EF4-FFF2-40B4-BE49-F238E27FC236}">
                <a16:creationId xmlns:a16="http://schemas.microsoft.com/office/drawing/2014/main" id="{262B34E8-76B6-7B07-936B-29446CFCFE53}"/>
              </a:ext>
            </a:extLst>
          </p:cNvPr>
          <p:cNvSpPr txBox="1">
            <a:spLocks/>
          </p:cNvSpPr>
          <p:nvPr/>
        </p:nvSpPr>
        <p:spPr>
          <a:xfrm>
            <a:off x="192505" y="1825625"/>
            <a:ext cx="11614484" cy="4737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endParaRPr lang="en-US" dirty="0"/>
          </a:p>
          <a:p>
            <a:pPr marL="0" lvl="0" indent="0">
              <a:buNone/>
            </a:pPr>
            <a:endParaRPr lang="en-US" dirty="0"/>
          </a:p>
          <a:p>
            <a:pPr marL="0" lvl="0" indent="0">
              <a:buNone/>
            </a:pPr>
            <a:endParaRPr lang="en-US" dirty="0"/>
          </a:p>
          <a:p>
            <a:pPr marL="457200" lvl="1" indent="0" algn="ctr">
              <a:buNone/>
            </a:pPr>
            <a:endParaRPr lang="en-US" dirty="0"/>
          </a:p>
          <a:p>
            <a:pPr marL="457200" lvl="1" indent="0">
              <a:buFont typeface="Arial" panose="020B0604020202020204" pitchFamily="34" charset="0"/>
              <a:buNone/>
            </a:pPr>
            <a:endParaRPr lang="en-US" dirty="0"/>
          </a:p>
        </p:txBody>
      </p:sp>
      <p:pic>
        <p:nvPicPr>
          <p:cNvPr id="6" name="Picture 5">
            <a:extLst>
              <a:ext uri="{FF2B5EF4-FFF2-40B4-BE49-F238E27FC236}">
                <a16:creationId xmlns:a16="http://schemas.microsoft.com/office/drawing/2014/main" id="{B9AB0885-DC66-15DD-958B-D55B4BBFB481}"/>
              </a:ext>
            </a:extLst>
          </p:cNvPr>
          <p:cNvPicPr>
            <a:picLocks noChangeAspect="1"/>
          </p:cNvPicPr>
          <p:nvPr/>
        </p:nvPicPr>
        <p:blipFill>
          <a:blip r:embed="rId7"/>
          <a:stretch>
            <a:fillRect/>
          </a:stretch>
        </p:blipFill>
        <p:spPr>
          <a:xfrm>
            <a:off x="385012" y="1987826"/>
            <a:ext cx="9424910" cy="3945835"/>
          </a:xfrm>
          <a:prstGeom prst="rect">
            <a:avLst/>
          </a:prstGeom>
        </p:spPr>
      </p:pic>
      <p:pic>
        <p:nvPicPr>
          <p:cNvPr id="4" name="Picture 3">
            <a:extLst>
              <a:ext uri="{FF2B5EF4-FFF2-40B4-BE49-F238E27FC236}">
                <a16:creationId xmlns:a16="http://schemas.microsoft.com/office/drawing/2014/main" id="{129011E0-FE5D-0C84-1A19-46A402F7A8E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12147" y="154100"/>
            <a:ext cx="3352381" cy="1282540"/>
          </a:xfrm>
          <a:prstGeom prst="rect">
            <a:avLst/>
          </a:prstGeom>
        </p:spPr>
      </p:pic>
    </p:spTree>
    <p:extLst>
      <p:ext uri="{BB962C8B-B14F-4D97-AF65-F5344CB8AC3E}">
        <p14:creationId xmlns:p14="http://schemas.microsoft.com/office/powerpoint/2010/main" val="33344675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BF3CF34-8F3C-7AE7-F77C-D2DE821DFC7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A1A6F13-E83A-A867-DE10-CF47FD73EC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C7790061-D82B-D362-3F85-A93629703B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BF6798F-3944-335F-DD1F-995A4F0C1F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C0AACBA6-BADB-219D-CABF-277DA4C4BC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0F5E671F-8604-B26B-20C8-1D848B5DD4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CF38030-6216-A6C4-B316-E66F2BEA21C5}"/>
              </a:ext>
            </a:extLst>
          </p:cNvPr>
          <p:cNvSpPr>
            <a:spLocks noGrp="1"/>
          </p:cNvSpPr>
          <p:nvPr>
            <p:ph type="title"/>
          </p:nvPr>
        </p:nvSpPr>
        <p:spPr>
          <a:xfrm>
            <a:off x="1371599" y="294538"/>
            <a:ext cx="9895951" cy="1033669"/>
          </a:xfrm>
        </p:spPr>
        <p:txBody>
          <a:bodyPr>
            <a:normAutofit fontScale="90000"/>
          </a:bodyPr>
          <a:lstStyle/>
          <a:p>
            <a:r>
              <a:rPr lang="en-US" sz="3600" dirty="0">
                <a:solidFill>
                  <a:srgbClr val="FFFFFF"/>
                </a:solidFill>
              </a:rPr>
              <a:t>Mississippi ARPA/SLFRF </a:t>
            </a:r>
            <a:br>
              <a:rPr lang="en-US" sz="3600" dirty="0">
                <a:solidFill>
                  <a:srgbClr val="FFFFFF"/>
                </a:solidFill>
              </a:rPr>
            </a:br>
            <a:r>
              <a:rPr lang="en-US" sz="3600" dirty="0">
                <a:solidFill>
                  <a:srgbClr val="FFFFFF"/>
                </a:solidFill>
              </a:rPr>
              <a:t>Update for DMO and </a:t>
            </a:r>
            <a:r>
              <a:rPr lang="en-US" sz="3600" dirty="0" err="1">
                <a:solidFill>
                  <a:srgbClr val="FFFFFF"/>
                </a:solidFill>
              </a:rPr>
              <a:t>Mainstreets</a:t>
            </a:r>
            <a:endParaRPr lang="en-US" sz="3400" dirty="0">
              <a:solidFill>
                <a:srgbClr val="FFFFFF"/>
              </a:solidFill>
            </a:endParaRPr>
          </a:p>
        </p:txBody>
      </p:sp>
      <p:graphicFrame>
        <p:nvGraphicFramePr>
          <p:cNvPr id="5" name="Content Placeholder 4">
            <a:extLst>
              <a:ext uri="{FF2B5EF4-FFF2-40B4-BE49-F238E27FC236}">
                <a16:creationId xmlns:a16="http://schemas.microsoft.com/office/drawing/2014/main" id="{D1673816-E742-4CE1-5658-114058540A19}"/>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4">
            <a:extLst>
              <a:ext uri="{FF2B5EF4-FFF2-40B4-BE49-F238E27FC236}">
                <a16:creationId xmlns:a16="http://schemas.microsoft.com/office/drawing/2014/main" id="{8E9C67CB-ECEC-DF2F-9D36-BE870CF33AB9}"/>
              </a:ext>
            </a:extLst>
          </p:cNvPr>
          <p:cNvSpPr txBox="1">
            <a:spLocks/>
          </p:cNvSpPr>
          <p:nvPr/>
        </p:nvSpPr>
        <p:spPr>
          <a:xfrm>
            <a:off x="192505" y="1825625"/>
            <a:ext cx="11614484" cy="4737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endParaRPr lang="en-US" dirty="0"/>
          </a:p>
          <a:p>
            <a:pPr marL="0" lvl="0" indent="0">
              <a:buNone/>
            </a:pPr>
            <a:endParaRPr lang="en-US" dirty="0"/>
          </a:p>
          <a:p>
            <a:pPr marL="0" lvl="0" indent="0">
              <a:buNone/>
            </a:pPr>
            <a:endParaRPr lang="en-US" dirty="0"/>
          </a:p>
          <a:p>
            <a:pPr marL="457200" lvl="1" indent="0" algn="ctr">
              <a:buNone/>
            </a:pPr>
            <a:endParaRPr lang="en-US" dirty="0"/>
          </a:p>
          <a:p>
            <a:pPr marL="457200" lvl="1" indent="0" algn="ctr">
              <a:buFont typeface="Arial" panose="020B0604020202020204" pitchFamily="34" charset="0"/>
              <a:buNone/>
            </a:pPr>
            <a:r>
              <a:rPr lang="en-US" sz="3600" dirty="0"/>
              <a:t>QUESTIONS?</a:t>
            </a:r>
          </a:p>
        </p:txBody>
      </p:sp>
      <p:pic>
        <p:nvPicPr>
          <p:cNvPr id="4" name="Picture 3">
            <a:extLst>
              <a:ext uri="{FF2B5EF4-FFF2-40B4-BE49-F238E27FC236}">
                <a16:creationId xmlns:a16="http://schemas.microsoft.com/office/drawing/2014/main" id="{BF3540F5-1E95-F2C6-AE3D-02FF2EA29E3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27418" y="154100"/>
            <a:ext cx="3352381" cy="1282540"/>
          </a:xfrm>
          <a:prstGeom prst="rect">
            <a:avLst/>
          </a:prstGeom>
        </p:spPr>
      </p:pic>
    </p:spTree>
    <p:extLst>
      <p:ext uri="{BB962C8B-B14F-4D97-AF65-F5344CB8AC3E}">
        <p14:creationId xmlns:p14="http://schemas.microsoft.com/office/powerpoint/2010/main" val="32116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Shape 5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1" name="Rectangle 6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540ECB0-B8CB-7484-8139-1C0329725772}"/>
              </a:ext>
            </a:extLst>
          </p:cNvPr>
          <p:cNvSpPr>
            <a:spLocks noGrp="1"/>
          </p:cNvSpPr>
          <p:nvPr>
            <p:ph type="title"/>
          </p:nvPr>
        </p:nvSpPr>
        <p:spPr>
          <a:xfrm>
            <a:off x="466722" y="586855"/>
            <a:ext cx="3201366" cy="3387497"/>
          </a:xfrm>
        </p:spPr>
        <p:txBody>
          <a:bodyPr anchor="b">
            <a:normAutofit/>
          </a:bodyPr>
          <a:lstStyle/>
          <a:p>
            <a:pPr algn="ctr"/>
            <a:r>
              <a:rPr lang="en-US" sz="4000" dirty="0">
                <a:solidFill>
                  <a:srgbClr val="FFFFFF"/>
                </a:solidFill>
              </a:rPr>
              <a:t>HB 1571 Legislative Changes</a:t>
            </a:r>
          </a:p>
        </p:txBody>
      </p:sp>
      <p:graphicFrame>
        <p:nvGraphicFramePr>
          <p:cNvPr id="9" name="Diagram 8">
            <a:extLst>
              <a:ext uri="{FF2B5EF4-FFF2-40B4-BE49-F238E27FC236}">
                <a16:creationId xmlns:a16="http://schemas.microsoft.com/office/drawing/2014/main" id="{B2467FEA-E316-0D22-66AC-ECED34AE6725}"/>
              </a:ext>
            </a:extLst>
          </p:cNvPr>
          <p:cNvGraphicFramePr/>
          <p:nvPr>
            <p:extLst>
              <p:ext uri="{D42A27DB-BD31-4B8C-83A1-F6EECF244321}">
                <p14:modId xmlns:p14="http://schemas.microsoft.com/office/powerpoint/2010/main" val="2003361101"/>
              </p:ext>
            </p:extLst>
          </p:nvPr>
        </p:nvGraphicFramePr>
        <p:xfrm>
          <a:off x="4367695" y="4619881"/>
          <a:ext cx="7233756" cy="13420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a:extLst>
              <a:ext uri="{FF2B5EF4-FFF2-40B4-BE49-F238E27FC236}">
                <a16:creationId xmlns:a16="http://schemas.microsoft.com/office/drawing/2014/main" id="{B39B0BD0-E697-DBD7-2252-D9230A1B70DB}"/>
              </a:ext>
            </a:extLst>
          </p:cNvPr>
          <p:cNvSpPr>
            <a:spLocks noGrp="1"/>
          </p:cNvSpPr>
          <p:nvPr>
            <p:ph idx="1"/>
          </p:nvPr>
        </p:nvSpPr>
        <p:spPr>
          <a:xfrm>
            <a:off x="4367687" y="896112"/>
            <a:ext cx="7002277" cy="5176697"/>
          </a:xfrm>
        </p:spPr>
        <p:txBody>
          <a:bodyPr>
            <a:normAutofit/>
          </a:bodyPr>
          <a:lstStyle/>
          <a:p>
            <a:r>
              <a:rPr lang="en-US" dirty="0"/>
              <a:t>ARPA funds are subject to recoupment by the Department of Finance and Administration (DFA) at any time, if </a:t>
            </a:r>
          </a:p>
          <a:p>
            <a:pPr lvl="1"/>
            <a:r>
              <a:rPr lang="en-US" dirty="0"/>
              <a:t>An organization fails to submit an approved report; or</a:t>
            </a:r>
          </a:p>
          <a:p>
            <a:pPr lvl="1"/>
            <a:r>
              <a:rPr lang="en-US" dirty="0"/>
              <a:t>An organization fails to report any expenditures in two consecutive required reports</a:t>
            </a:r>
          </a:p>
          <a:p>
            <a:pPr marL="457200" lvl="1" indent="0">
              <a:buNone/>
            </a:pPr>
            <a:endParaRPr lang="en-US" dirty="0"/>
          </a:p>
          <a:p>
            <a:r>
              <a:rPr lang="en-US" dirty="0"/>
              <a:t>Requires all ARPA invoices to be paid by September 30, 2026</a:t>
            </a:r>
          </a:p>
          <a:p>
            <a:pPr marL="457200" lvl="1" indent="0">
              <a:buNone/>
            </a:pPr>
            <a:endParaRPr lang="en-US" dirty="0"/>
          </a:p>
        </p:txBody>
      </p:sp>
      <p:pic>
        <p:nvPicPr>
          <p:cNvPr id="3" name="Picture 2">
            <a:extLst>
              <a:ext uri="{FF2B5EF4-FFF2-40B4-BE49-F238E27FC236}">
                <a16:creationId xmlns:a16="http://schemas.microsoft.com/office/drawing/2014/main" id="{345B4EB9-4F5D-0105-13DC-7A78D100BBB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17018" y="481800"/>
            <a:ext cx="3352381" cy="1282540"/>
          </a:xfrm>
          <a:prstGeom prst="rect">
            <a:avLst/>
          </a:prstGeom>
        </p:spPr>
      </p:pic>
    </p:spTree>
    <p:extLst>
      <p:ext uri="{BB962C8B-B14F-4D97-AF65-F5344CB8AC3E}">
        <p14:creationId xmlns:p14="http://schemas.microsoft.com/office/powerpoint/2010/main" val="1306017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2B8375-E0F0-3279-143A-267505D7EFB1}"/>
            </a:ext>
          </a:extLst>
        </p:cNvPr>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3157807A-3C88-7264-29EF-784057E09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B18E3ABD-3CB9-E9C7-481A-F66C882124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1F405814-4446-9BA3-30D0-FE979D199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6415B007-6A9F-9D99-2011-6CE51D213F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Shape 58">
            <a:extLst>
              <a:ext uri="{FF2B5EF4-FFF2-40B4-BE49-F238E27FC236}">
                <a16:creationId xmlns:a16="http://schemas.microsoft.com/office/drawing/2014/main" id="{7385F12F-5A88-710D-B69D-1BDC22D2A5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1" name="Rectangle 60">
            <a:extLst>
              <a:ext uri="{FF2B5EF4-FFF2-40B4-BE49-F238E27FC236}">
                <a16:creationId xmlns:a16="http://schemas.microsoft.com/office/drawing/2014/main" id="{6A62E51E-9D41-B64A-36F1-759BBB4FA1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B820C9F-6DFE-A4E0-73F8-399C071BD592}"/>
              </a:ext>
            </a:extLst>
          </p:cNvPr>
          <p:cNvSpPr>
            <a:spLocks noGrp="1"/>
          </p:cNvSpPr>
          <p:nvPr>
            <p:ph type="title"/>
          </p:nvPr>
        </p:nvSpPr>
        <p:spPr>
          <a:xfrm>
            <a:off x="707648" y="1793928"/>
            <a:ext cx="3201366" cy="3661168"/>
          </a:xfrm>
        </p:spPr>
        <p:txBody>
          <a:bodyPr anchor="b">
            <a:normAutofit fontScale="90000"/>
          </a:bodyPr>
          <a:lstStyle/>
          <a:p>
            <a:pPr algn="ctr"/>
            <a:br>
              <a:rPr lang="en-US" sz="4000" dirty="0">
                <a:solidFill>
                  <a:srgbClr val="FFFFFF"/>
                </a:solidFill>
              </a:rPr>
            </a:br>
            <a:r>
              <a:rPr lang="en-US" sz="4000" dirty="0">
                <a:solidFill>
                  <a:srgbClr val="FFFFFF"/>
                </a:solidFill>
              </a:rPr>
              <a:t>Key Dates:</a:t>
            </a:r>
            <a:br>
              <a:rPr lang="en-US" sz="4000" dirty="0">
                <a:solidFill>
                  <a:srgbClr val="FFFFFF"/>
                </a:solidFill>
              </a:rPr>
            </a:br>
            <a:r>
              <a:rPr lang="en-US" sz="4000" dirty="0">
                <a:solidFill>
                  <a:srgbClr val="FFFFFF"/>
                </a:solidFill>
              </a:rPr>
              <a:t>In order </a:t>
            </a:r>
            <a:br>
              <a:rPr lang="en-US" sz="4000" dirty="0">
                <a:solidFill>
                  <a:srgbClr val="FFFFFF"/>
                </a:solidFill>
              </a:rPr>
            </a:br>
            <a:r>
              <a:rPr lang="en-US" sz="4000" dirty="0">
                <a:solidFill>
                  <a:srgbClr val="FFFFFF"/>
                </a:solidFill>
              </a:rPr>
              <a:t>to meet</a:t>
            </a:r>
            <a:br>
              <a:rPr lang="en-US" sz="4000" dirty="0">
                <a:solidFill>
                  <a:srgbClr val="FFFFFF"/>
                </a:solidFill>
              </a:rPr>
            </a:br>
            <a:r>
              <a:rPr lang="en-US" sz="4000" dirty="0">
                <a:solidFill>
                  <a:srgbClr val="FFFFFF"/>
                </a:solidFill>
              </a:rPr>
              <a:t>HB 1571 Legislative Deadlines</a:t>
            </a:r>
          </a:p>
        </p:txBody>
      </p:sp>
      <p:graphicFrame>
        <p:nvGraphicFramePr>
          <p:cNvPr id="9" name="Diagram 8">
            <a:extLst>
              <a:ext uri="{FF2B5EF4-FFF2-40B4-BE49-F238E27FC236}">
                <a16:creationId xmlns:a16="http://schemas.microsoft.com/office/drawing/2014/main" id="{3280B3F3-572C-303E-DCEE-6DA7F5A476E8}"/>
              </a:ext>
            </a:extLst>
          </p:cNvPr>
          <p:cNvGraphicFramePr/>
          <p:nvPr/>
        </p:nvGraphicFramePr>
        <p:xfrm>
          <a:off x="4367695" y="4619881"/>
          <a:ext cx="7233756" cy="13420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a:extLst>
              <a:ext uri="{FF2B5EF4-FFF2-40B4-BE49-F238E27FC236}">
                <a16:creationId xmlns:a16="http://schemas.microsoft.com/office/drawing/2014/main" id="{DBAB39CB-52C0-C961-6B19-3E8B8321FDF8}"/>
              </a:ext>
            </a:extLst>
          </p:cNvPr>
          <p:cNvSpPr>
            <a:spLocks noGrp="1"/>
          </p:cNvSpPr>
          <p:nvPr>
            <p:ph idx="1"/>
          </p:nvPr>
        </p:nvSpPr>
        <p:spPr>
          <a:xfrm>
            <a:off x="4359654" y="896112"/>
            <a:ext cx="7233756" cy="5728991"/>
          </a:xfrm>
        </p:spPr>
        <p:txBody>
          <a:bodyPr>
            <a:normAutofit/>
          </a:bodyPr>
          <a:lstStyle/>
          <a:p>
            <a:pPr lvl="0"/>
            <a:r>
              <a:rPr lang="en-US" sz="2000" b="1" dirty="0"/>
              <a:t>April 15, 2026</a:t>
            </a:r>
            <a:r>
              <a:rPr lang="en-US" sz="2000" dirty="0"/>
              <a:t> – Notification letter (if required) uploaded to the DFA portal</a:t>
            </a:r>
          </a:p>
          <a:p>
            <a:pPr lvl="0"/>
            <a:endParaRPr lang="en-US" sz="2000" dirty="0"/>
          </a:p>
          <a:p>
            <a:pPr lvl="0"/>
            <a:r>
              <a:rPr lang="en-US" sz="2000" b="1" dirty="0"/>
              <a:t>April 16, 2026 </a:t>
            </a:r>
            <a:r>
              <a:rPr lang="en-US" sz="2000" dirty="0"/>
              <a:t>– DFA will begin contacting any entities who anticipate having any remaining funds</a:t>
            </a:r>
          </a:p>
          <a:p>
            <a:pPr lvl="0"/>
            <a:endParaRPr lang="en-US" sz="2000" dirty="0"/>
          </a:p>
          <a:p>
            <a:pPr lvl="0"/>
            <a:r>
              <a:rPr lang="en-US" sz="2000" b="1" dirty="0"/>
              <a:t>August 31, 2026</a:t>
            </a:r>
            <a:r>
              <a:rPr lang="en-US" sz="2000" dirty="0"/>
              <a:t> – Date all invoices must be paid</a:t>
            </a:r>
          </a:p>
          <a:p>
            <a:pPr lvl="0"/>
            <a:endParaRPr lang="en-US" sz="2000" dirty="0"/>
          </a:p>
          <a:p>
            <a:pPr lvl="0"/>
            <a:r>
              <a:rPr lang="en-US" sz="2000" b="1" dirty="0"/>
              <a:t>September 10, 2026</a:t>
            </a:r>
            <a:r>
              <a:rPr lang="en-US" sz="2000" dirty="0"/>
              <a:t> – Final expenditure report filed for all invoices </a:t>
            </a:r>
          </a:p>
          <a:p>
            <a:pPr lvl="0"/>
            <a:endParaRPr lang="en-US" sz="2000" dirty="0"/>
          </a:p>
          <a:p>
            <a:pPr lvl="0"/>
            <a:r>
              <a:rPr lang="en-US" sz="2000" b="1" dirty="0"/>
              <a:t>September 18, 2026</a:t>
            </a:r>
            <a:r>
              <a:rPr lang="en-US" sz="2000" dirty="0"/>
              <a:t> – Date repayment of outstanding funds must be postmarked to DFA</a:t>
            </a:r>
          </a:p>
          <a:p>
            <a:pPr lvl="1"/>
            <a:endParaRPr lang="en-US" dirty="0"/>
          </a:p>
          <a:p>
            <a:pPr marL="457200" lvl="1" indent="0">
              <a:buNone/>
            </a:pPr>
            <a:endParaRPr lang="en-US" dirty="0"/>
          </a:p>
        </p:txBody>
      </p:sp>
      <p:pic>
        <p:nvPicPr>
          <p:cNvPr id="3" name="Picture 2">
            <a:extLst>
              <a:ext uri="{FF2B5EF4-FFF2-40B4-BE49-F238E27FC236}">
                <a16:creationId xmlns:a16="http://schemas.microsoft.com/office/drawing/2014/main" id="{9921A3B4-5B72-A312-C0B9-6BC4D90161A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17018" y="481800"/>
            <a:ext cx="3352381" cy="1282540"/>
          </a:xfrm>
          <a:prstGeom prst="rect">
            <a:avLst/>
          </a:prstGeom>
        </p:spPr>
      </p:pic>
    </p:spTree>
    <p:extLst>
      <p:ext uri="{BB962C8B-B14F-4D97-AF65-F5344CB8AC3E}">
        <p14:creationId xmlns:p14="http://schemas.microsoft.com/office/powerpoint/2010/main" val="1332529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5635B08-653A-0467-A5C2-19955B85FD3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3C03BAD-DB54-C8A3-B97B-F6A03383794F}"/>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ARPA Additional Information</a:t>
            </a:r>
          </a:p>
        </p:txBody>
      </p:sp>
      <p:graphicFrame>
        <p:nvGraphicFramePr>
          <p:cNvPr id="5" name="Content Placeholder 4">
            <a:extLst>
              <a:ext uri="{FF2B5EF4-FFF2-40B4-BE49-F238E27FC236}">
                <a16:creationId xmlns:a16="http://schemas.microsoft.com/office/drawing/2014/main" id="{8A168F04-123B-D882-6598-8033C71A3343}"/>
              </a:ext>
            </a:extLst>
          </p:cNvPr>
          <p:cNvGraphicFramePr>
            <a:graphicFrameLocks noGrp="1"/>
          </p:cNvGraphicFramePr>
          <p:nvPr>
            <p:ph idx="1"/>
            <p:extLst>
              <p:ext uri="{D42A27DB-BD31-4B8C-83A1-F6EECF244321}">
                <p14:modId xmlns:p14="http://schemas.microsoft.com/office/powerpoint/2010/main" val="233059829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4">
            <a:extLst>
              <a:ext uri="{FF2B5EF4-FFF2-40B4-BE49-F238E27FC236}">
                <a16:creationId xmlns:a16="http://schemas.microsoft.com/office/drawing/2014/main" id="{B47ABA8C-1081-7CFE-8073-80D73F25074C}"/>
              </a:ext>
            </a:extLst>
          </p:cNvPr>
          <p:cNvSpPr txBox="1">
            <a:spLocks/>
          </p:cNvSpPr>
          <p:nvPr/>
        </p:nvSpPr>
        <p:spPr>
          <a:xfrm>
            <a:off x="192505" y="1825625"/>
            <a:ext cx="11614484" cy="4737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sz="2400" dirty="0"/>
              <a:t>Per 31 USC 3324, services or goods must be received before payment. Therefore, invoices </a:t>
            </a:r>
            <a:r>
              <a:rPr lang="en-US" sz="2400" b="1" u="sng" dirty="0"/>
              <a:t>cannot</a:t>
            </a:r>
            <a:r>
              <a:rPr lang="en-US" sz="2400" dirty="0"/>
              <a:t> be paid for services that have not been received and goods that have not come into your possession</a:t>
            </a:r>
          </a:p>
          <a:p>
            <a:pPr lvl="0"/>
            <a:r>
              <a:rPr lang="en-US" sz="2400" dirty="0"/>
              <a:t>Funds are not considered expended until all reports are approved. Please make all corrections quickly once reports are returned in the portal.  Funds that are not correctly reported are subject to recoupment</a:t>
            </a:r>
          </a:p>
          <a:p>
            <a:pPr lvl="0"/>
            <a:r>
              <a:rPr lang="en-US" sz="2400" dirty="0"/>
              <a:t>Per HB 1571, if you have remaining funds and have not submitted an approved report OR reported any expenditures in two consecutive months, the remaining funds are subject to recoupment.  Please notify us of all delays</a:t>
            </a:r>
          </a:p>
          <a:p>
            <a:pPr lvl="0"/>
            <a:r>
              <a:rPr lang="en-US" sz="2400" dirty="0"/>
              <a:t>Monthly reporting must continue until all funds are expended </a:t>
            </a:r>
          </a:p>
          <a:p>
            <a:pPr lvl="0"/>
            <a:r>
              <a:rPr lang="en-US" sz="2400" dirty="0"/>
              <a:t>If your entity has funds to return to DFA, please contact CRI as soon as possible</a:t>
            </a:r>
          </a:p>
          <a:p>
            <a:pPr marL="457200" lvl="1" indent="0">
              <a:buNone/>
            </a:pPr>
            <a:endParaRPr lang="en-US" dirty="0"/>
          </a:p>
          <a:p>
            <a:pPr marL="457200" lvl="1" indent="0">
              <a:buFont typeface="Arial" panose="020B0604020202020204" pitchFamily="34" charset="0"/>
              <a:buNone/>
            </a:pPr>
            <a:endParaRPr lang="en-US" dirty="0"/>
          </a:p>
        </p:txBody>
      </p:sp>
      <p:pic>
        <p:nvPicPr>
          <p:cNvPr id="4" name="Picture 3">
            <a:extLst>
              <a:ext uri="{FF2B5EF4-FFF2-40B4-BE49-F238E27FC236}">
                <a16:creationId xmlns:a16="http://schemas.microsoft.com/office/drawing/2014/main" id="{9E366524-B6A2-D014-B533-AFE95C703A0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54609" y="170102"/>
            <a:ext cx="3317052" cy="1269024"/>
          </a:xfrm>
          <a:prstGeom prst="rect">
            <a:avLst/>
          </a:prstGeom>
        </p:spPr>
      </p:pic>
    </p:spTree>
    <p:extLst>
      <p:ext uri="{BB962C8B-B14F-4D97-AF65-F5344CB8AC3E}">
        <p14:creationId xmlns:p14="http://schemas.microsoft.com/office/powerpoint/2010/main" val="4070787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550A80F-A85D-8EC3-CDF7-43682228E43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547DA5-B310-B670-AC6E-5560785273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21CF790F-05DD-38AC-34DB-67C4877359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C7BE28A-7C19-D3C0-7D89-9D97743B61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E274A8D-DA17-88C0-AD0A-B39A2A03E9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3A2E5D82-3079-9716-D855-B7B0C87EF2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71E8431-A854-77B2-6AA3-BB3CCB1B8396}"/>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Final Phase of ARPA Funds</a:t>
            </a:r>
          </a:p>
        </p:txBody>
      </p:sp>
      <p:sp>
        <p:nvSpPr>
          <p:cNvPr id="6" name="Content Placeholder 5">
            <a:extLst>
              <a:ext uri="{FF2B5EF4-FFF2-40B4-BE49-F238E27FC236}">
                <a16:creationId xmlns:a16="http://schemas.microsoft.com/office/drawing/2014/main" id="{CF40A1EB-EC59-3B36-E5B8-888BAA99B7F0}"/>
              </a:ext>
            </a:extLst>
          </p:cNvPr>
          <p:cNvSpPr>
            <a:spLocks noGrp="1"/>
          </p:cNvSpPr>
          <p:nvPr>
            <p:ph idx="1"/>
          </p:nvPr>
        </p:nvSpPr>
        <p:spPr/>
        <p:txBody>
          <a:bodyPr/>
          <a:lstStyle/>
          <a:p>
            <a:r>
              <a:rPr lang="en-US" dirty="0"/>
              <a:t>Notification Letter</a:t>
            </a:r>
          </a:p>
          <a:p>
            <a:pPr marL="0" indent="0">
              <a:buNone/>
            </a:pPr>
            <a:endParaRPr lang="en-US" dirty="0"/>
          </a:p>
          <a:p>
            <a:r>
              <a:rPr lang="en-US" dirty="0"/>
              <a:t>Annual Federal Funding Questionnaire</a:t>
            </a:r>
          </a:p>
          <a:p>
            <a:endParaRPr lang="en-US" dirty="0"/>
          </a:p>
          <a:p>
            <a:r>
              <a:rPr lang="en-US" dirty="0"/>
              <a:t>Close Out Procedures</a:t>
            </a:r>
          </a:p>
        </p:txBody>
      </p:sp>
      <p:pic>
        <p:nvPicPr>
          <p:cNvPr id="3" name="Picture 2">
            <a:extLst>
              <a:ext uri="{FF2B5EF4-FFF2-40B4-BE49-F238E27FC236}">
                <a16:creationId xmlns:a16="http://schemas.microsoft.com/office/drawing/2014/main" id="{324DD1DD-FB38-5A92-FD8A-F852417615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85253" y="170102"/>
            <a:ext cx="3352381" cy="1282540"/>
          </a:xfrm>
          <a:prstGeom prst="rect">
            <a:avLst/>
          </a:prstGeom>
        </p:spPr>
      </p:pic>
    </p:spTree>
    <p:extLst>
      <p:ext uri="{BB962C8B-B14F-4D97-AF65-F5344CB8AC3E}">
        <p14:creationId xmlns:p14="http://schemas.microsoft.com/office/powerpoint/2010/main" val="143754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E8173A2-6318-D8BF-A142-7250CE2C5AB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3293BA-6854-8D94-748B-3D63B238EA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9F5B061-0122-D367-3AC8-277E356541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6D2469F-193B-0CD8-7878-D8E6D9FF64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92D3FA2-1965-057C-1B47-3628C57D7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60A5A22B-69BA-AAC1-7C46-F715136986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A596556-97E8-94F6-82D4-B98B90C6A513}"/>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Notification Letter  - Due April 15, 2026</a:t>
            </a:r>
          </a:p>
        </p:txBody>
      </p:sp>
      <p:graphicFrame>
        <p:nvGraphicFramePr>
          <p:cNvPr id="5" name="Content Placeholder 4">
            <a:extLst>
              <a:ext uri="{FF2B5EF4-FFF2-40B4-BE49-F238E27FC236}">
                <a16:creationId xmlns:a16="http://schemas.microsoft.com/office/drawing/2014/main" id="{D1916283-8433-A885-535D-29CDBAD55007}"/>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Content Placeholder 4">
            <a:extLst>
              <a:ext uri="{FF2B5EF4-FFF2-40B4-BE49-F238E27FC236}">
                <a16:creationId xmlns:a16="http://schemas.microsoft.com/office/drawing/2014/main" id="{AF9D4453-EC80-A707-4E3E-1F94EDE91BAB}"/>
              </a:ext>
            </a:extLst>
          </p:cNvPr>
          <p:cNvSpPr txBox="1">
            <a:spLocks/>
          </p:cNvSpPr>
          <p:nvPr/>
        </p:nvSpPr>
        <p:spPr>
          <a:xfrm>
            <a:off x="192505" y="1825625"/>
            <a:ext cx="11614484" cy="473783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dirty="0"/>
              <a:t>If you have funds remaining, you must submit the notification letter for each round of ARPA funds you accepted</a:t>
            </a:r>
          </a:p>
          <a:p>
            <a:pPr marL="0" lvl="0" indent="0">
              <a:buNone/>
            </a:pPr>
            <a:endParaRPr lang="en-US" dirty="0"/>
          </a:p>
          <a:p>
            <a:pPr lvl="0"/>
            <a:r>
              <a:rPr lang="en-US" dirty="0"/>
              <a:t>Sign the form and upload the form to the DFA reporting portal</a:t>
            </a:r>
          </a:p>
          <a:p>
            <a:pPr marL="0" lvl="0" indent="0">
              <a:buNone/>
            </a:pPr>
            <a:endParaRPr lang="en-US" dirty="0"/>
          </a:p>
          <a:p>
            <a:pPr lvl="0"/>
            <a:r>
              <a:rPr lang="en-US" dirty="0"/>
              <a:t>Organizations must enter the anticipated amount of invoices to be paid by August 31, 2026.  The anticipated amount should be the total of all invoices to be paid from inception through August 31, 2026</a:t>
            </a:r>
          </a:p>
          <a:p>
            <a:pPr lvl="0"/>
            <a:endParaRPr lang="en-US" dirty="0"/>
          </a:p>
          <a:p>
            <a:pPr lvl="0"/>
            <a:r>
              <a:rPr lang="en-US" dirty="0"/>
              <a:t>If the anticipated amount of invoices to be paid by August 31, 2026 is less than the obligated funds, then there will be an amount to repay to DFA.</a:t>
            </a:r>
          </a:p>
          <a:p>
            <a:pPr marL="0" lvl="0" indent="0">
              <a:buNone/>
            </a:pPr>
            <a:endParaRPr lang="en-US" dirty="0"/>
          </a:p>
          <a:p>
            <a:pPr marL="457200" lvl="1" indent="0">
              <a:buNone/>
            </a:pPr>
            <a:endParaRPr lang="en-US" dirty="0"/>
          </a:p>
          <a:p>
            <a:pPr marL="457200" lvl="1" indent="0">
              <a:buFont typeface="Arial" panose="020B0604020202020204" pitchFamily="34" charset="0"/>
              <a:buNone/>
            </a:pPr>
            <a:endParaRPr lang="en-US" dirty="0"/>
          </a:p>
        </p:txBody>
      </p:sp>
      <p:pic>
        <p:nvPicPr>
          <p:cNvPr id="4" name="Picture 3">
            <a:extLst>
              <a:ext uri="{FF2B5EF4-FFF2-40B4-BE49-F238E27FC236}">
                <a16:creationId xmlns:a16="http://schemas.microsoft.com/office/drawing/2014/main" id="{C435FA53-D6AF-28D2-FCFF-5BA5A21C66B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827418" y="207199"/>
            <a:ext cx="3352381" cy="1282540"/>
          </a:xfrm>
          <a:prstGeom prst="rect">
            <a:avLst/>
          </a:prstGeom>
        </p:spPr>
      </p:pic>
    </p:spTree>
    <p:extLst>
      <p:ext uri="{BB962C8B-B14F-4D97-AF65-F5344CB8AC3E}">
        <p14:creationId xmlns:p14="http://schemas.microsoft.com/office/powerpoint/2010/main" val="3601005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33F318C-90F4-89EC-A6AE-1B6EBB3A66E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37ABBE8-0471-A75A-312F-34252EE32E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73898E8A-4DAE-3855-88A6-F099DF8307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CCE4398-5484-7E39-AFB4-1736BA8E94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373410-8897-B4B4-A2AB-DD7F0B262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9C216DEC-4971-868F-401B-D156B5C7A8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4BECFDA-DC68-C835-4297-ABF281F63D31}"/>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Notification Letter – Due April 15, 2026</a:t>
            </a:r>
          </a:p>
        </p:txBody>
      </p:sp>
      <p:graphicFrame>
        <p:nvGraphicFramePr>
          <p:cNvPr id="5" name="Content Placeholder 4">
            <a:extLst>
              <a:ext uri="{FF2B5EF4-FFF2-40B4-BE49-F238E27FC236}">
                <a16:creationId xmlns:a16="http://schemas.microsoft.com/office/drawing/2014/main" id="{518B32AE-E36B-EC49-55E3-38876B9F4EB7}"/>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Content Placeholder 4">
            <a:extLst>
              <a:ext uri="{FF2B5EF4-FFF2-40B4-BE49-F238E27FC236}">
                <a16:creationId xmlns:a16="http://schemas.microsoft.com/office/drawing/2014/main" id="{C5B78D7D-8A23-FA58-71DB-53EEF615FAC4}"/>
              </a:ext>
            </a:extLst>
          </p:cNvPr>
          <p:cNvSpPr txBox="1">
            <a:spLocks/>
          </p:cNvSpPr>
          <p:nvPr/>
        </p:nvSpPr>
        <p:spPr>
          <a:xfrm>
            <a:off x="192505" y="1825625"/>
            <a:ext cx="11614484" cy="4737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endParaRPr lang="en-US" dirty="0"/>
          </a:p>
          <a:p>
            <a:pPr marL="0" lvl="0" indent="0">
              <a:buNone/>
            </a:pPr>
            <a:endParaRPr lang="en-US" dirty="0"/>
          </a:p>
          <a:p>
            <a:pPr marL="0" lvl="0" indent="0">
              <a:buNone/>
            </a:pPr>
            <a:endParaRPr lang="en-US" dirty="0"/>
          </a:p>
          <a:p>
            <a:pPr marL="0" lvl="0" indent="0" algn="ctr">
              <a:buNone/>
            </a:pPr>
            <a:r>
              <a:rPr lang="en-US" dirty="0"/>
              <a:t>	DFA walkthrough of portal navigation of Notification Letter </a:t>
            </a:r>
          </a:p>
          <a:p>
            <a:pPr marL="0" lvl="0" indent="0">
              <a:buNone/>
            </a:pPr>
            <a:r>
              <a:rPr lang="en-US" dirty="0"/>
              <a:t> </a:t>
            </a:r>
          </a:p>
          <a:p>
            <a:pPr marL="0" indent="0">
              <a:buNone/>
            </a:pPr>
            <a:endParaRPr lang="en-US" dirty="0"/>
          </a:p>
          <a:p>
            <a:pPr marL="457200" lvl="1" indent="0">
              <a:buNone/>
            </a:pPr>
            <a:endParaRPr lang="en-US" dirty="0"/>
          </a:p>
          <a:p>
            <a:pPr marL="457200" lvl="1" indent="0">
              <a:buFont typeface="Arial" panose="020B0604020202020204" pitchFamily="34" charset="0"/>
              <a:buNone/>
            </a:pPr>
            <a:endParaRPr lang="en-US" dirty="0"/>
          </a:p>
        </p:txBody>
      </p:sp>
      <p:pic>
        <p:nvPicPr>
          <p:cNvPr id="4" name="Picture 3">
            <a:extLst>
              <a:ext uri="{FF2B5EF4-FFF2-40B4-BE49-F238E27FC236}">
                <a16:creationId xmlns:a16="http://schemas.microsoft.com/office/drawing/2014/main" id="{15E0C6F5-0669-E801-941F-0A51A54EEA6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574653" y="170102"/>
            <a:ext cx="3352381" cy="1282540"/>
          </a:xfrm>
          <a:prstGeom prst="rect">
            <a:avLst/>
          </a:prstGeom>
        </p:spPr>
      </p:pic>
    </p:spTree>
    <p:extLst>
      <p:ext uri="{BB962C8B-B14F-4D97-AF65-F5344CB8AC3E}">
        <p14:creationId xmlns:p14="http://schemas.microsoft.com/office/powerpoint/2010/main" val="2788567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E166457-4E8E-7C5D-8051-9132AC50162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635BD00-A588-570C-63AA-3D93939302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7A7F302-C9C0-8EAA-9B05-A7D7FC55E1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C31D983-7579-6630-61FE-83E089B0F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EACD3AA-8A7D-FC64-E1F2-FF1E3515C6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2EA3ADA0-2D3D-A80C-74F8-2FBEB1C164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58161D7-E745-BE38-7574-75D0390EAA7E}"/>
              </a:ext>
            </a:extLst>
          </p:cNvPr>
          <p:cNvSpPr>
            <a:spLocks noGrp="1"/>
          </p:cNvSpPr>
          <p:nvPr>
            <p:ph type="title"/>
          </p:nvPr>
        </p:nvSpPr>
        <p:spPr>
          <a:xfrm>
            <a:off x="301597" y="373054"/>
            <a:ext cx="9895951" cy="1033669"/>
          </a:xfrm>
        </p:spPr>
        <p:txBody>
          <a:bodyPr>
            <a:normAutofit fontScale="90000"/>
          </a:bodyPr>
          <a:lstStyle/>
          <a:p>
            <a:r>
              <a:rPr lang="en-US" sz="3400" dirty="0">
                <a:solidFill>
                  <a:srgbClr val="FFFFFF"/>
                </a:solidFill>
              </a:rPr>
              <a:t>Notification Letter – Due April 15, 2026</a:t>
            </a:r>
            <a:br>
              <a:rPr lang="en-US" sz="3400" dirty="0">
                <a:solidFill>
                  <a:srgbClr val="FFFFFF"/>
                </a:solidFill>
              </a:rPr>
            </a:br>
            <a:r>
              <a:rPr lang="en-US" sz="3400" dirty="0">
                <a:solidFill>
                  <a:srgbClr val="FFFFFF"/>
                </a:solidFill>
              </a:rPr>
              <a:t>Anticipated Amount of Invoices to be paid by 8/31/2026: </a:t>
            </a:r>
          </a:p>
        </p:txBody>
      </p:sp>
      <p:graphicFrame>
        <p:nvGraphicFramePr>
          <p:cNvPr id="5" name="Content Placeholder 4">
            <a:extLst>
              <a:ext uri="{FF2B5EF4-FFF2-40B4-BE49-F238E27FC236}">
                <a16:creationId xmlns:a16="http://schemas.microsoft.com/office/drawing/2014/main" id="{42662648-EA0A-712C-B8FA-E48359EA8ED2}"/>
              </a:ext>
            </a:extLst>
          </p:cNvPr>
          <p:cNvGraphicFramePr>
            <a:graphicFrameLocks noGrp="1"/>
          </p:cNvGraphicFramePr>
          <p:nvPr>
            <p:ph idx="1"/>
            <p:extLst>
              <p:ext uri="{D42A27DB-BD31-4B8C-83A1-F6EECF244321}">
                <p14:modId xmlns:p14="http://schemas.microsoft.com/office/powerpoint/2010/main" val="71883347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Content Placeholder 4">
            <a:extLst>
              <a:ext uri="{FF2B5EF4-FFF2-40B4-BE49-F238E27FC236}">
                <a16:creationId xmlns:a16="http://schemas.microsoft.com/office/drawing/2014/main" id="{964D8CDB-4C86-7B1B-C8D3-7D4A1DF56378}"/>
              </a:ext>
            </a:extLst>
          </p:cNvPr>
          <p:cNvSpPr txBox="1">
            <a:spLocks/>
          </p:cNvSpPr>
          <p:nvPr/>
        </p:nvSpPr>
        <p:spPr>
          <a:xfrm>
            <a:off x="192505" y="1825625"/>
            <a:ext cx="11614484" cy="4737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endParaRPr lang="en-US" dirty="0"/>
          </a:p>
          <a:p>
            <a:pPr marL="0" lvl="0" indent="0">
              <a:buNone/>
            </a:pPr>
            <a:endParaRPr lang="en-US" dirty="0"/>
          </a:p>
          <a:p>
            <a:pPr marL="0" lvl="0" indent="0">
              <a:buNone/>
            </a:pPr>
            <a:endParaRPr lang="en-US" dirty="0"/>
          </a:p>
          <a:p>
            <a:pPr marL="0" lvl="0" indent="0">
              <a:buNone/>
            </a:pPr>
            <a:r>
              <a:rPr lang="en-US" dirty="0"/>
              <a:t>	</a:t>
            </a:r>
          </a:p>
        </p:txBody>
      </p:sp>
      <p:pic>
        <p:nvPicPr>
          <p:cNvPr id="6" name="Picture 5">
            <a:extLst>
              <a:ext uri="{FF2B5EF4-FFF2-40B4-BE49-F238E27FC236}">
                <a16:creationId xmlns:a16="http://schemas.microsoft.com/office/drawing/2014/main" id="{635989CE-3E47-5A18-C24A-ABE34CF0FDBD}"/>
              </a:ext>
            </a:extLst>
          </p:cNvPr>
          <p:cNvPicPr>
            <a:picLocks noChangeAspect="1"/>
          </p:cNvPicPr>
          <p:nvPr/>
        </p:nvPicPr>
        <p:blipFill>
          <a:blip r:embed="rId8"/>
          <a:stretch>
            <a:fillRect/>
          </a:stretch>
        </p:blipFill>
        <p:spPr>
          <a:xfrm>
            <a:off x="192505" y="1763013"/>
            <a:ext cx="9610689" cy="4929406"/>
          </a:xfrm>
          <a:prstGeom prst="rect">
            <a:avLst/>
          </a:prstGeom>
        </p:spPr>
      </p:pic>
      <p:sp>
        <p:nvSpPr>
          <p:cNvPr id="4" name="Rectangle: Rounded Corners 3">
            <a:extLst>
              <a:ext uri="{FF2B5EF4-FFF2-40B4-BE49-F238E27FC236}">
                <a16:creationId xmlns:a16="http://schemas.microsoft.com/office/drawing/2014/main" id="{2A71D7DC-DEB6-A53D-4F98-57F32470B6F1}"/>
              </a:ext>
            </a:extLst>
          </p:cNvPr>
          <p:cNvSpPr/>
          <p:nvPr/>
        </p:nvSpPr>
        <p:spPr>
          <a:xfrm>
            <a:off x="8726557" y="3965712"/>
            <a:ext cx="3080433" cy="237683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The only amount to enter is the Anticipated amount.  The anticipated amount is the total of the amount of invoices that has been paid and the amount expect to be paid by 8/31/2026</a:t>
            </a:r>
          </a:p>
        </p:txBody>
      </p:sp>
      <p:sp>
        <p:nvSpPr>
          <p:cNvPr id="7" name="Rectangle: Rounded Corners 6">
            <a:extLst>
              <a:ext uri="{FF2B5EF4-FFF2-40B4-BE49-F238E27FC236}">
                <a16:creationId xmlns:a16="http://schemas.microsoft.com/office/drawing/2014/main" id="{630BE486-BD06-83F1-DEF2-CA62AC0D16A7}"/>
              </a:ext>
            </a:extLst>
          </p:cNvPr>
          <p:cNvSpPr/>
          <p:nvPr/>
        </p:nvSpPr>
        <p:spPr>
          <a:xfrm>
            <a:off x="8726557" y="1769702"/>
            <a:ext cx="2941982" cy="183303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All of the fields will pre populate with your organizations information except for the anticipated amount of invoices to be paid by 8/31/2026</a:t>
            </a:r>
          </a:p>
        </p:txBody>
      </p:sp>
      <p:pic>
        <p:nvPicPr>
          <p:cNvPr id="9" name="Picture 8">
            <a:extLst>
              <a:ext uri="{FF2B5EF4-FFF2-40B4-BE49-F238E27FC236}">
                <a16:creationId xmlns:a16="http://schemas.microsoft.com/office/drawing/2014/main" id="{106705D2-49C2-897C-82D5-A17BD978D81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645343" y="199774"/>
            <a:ext cx="2704406" cy="1034640"/>
          </a:xfrm>
          <a:prstGeom prst="rect">
            <a:avLst/>
          </a:prstGeom>
        </p:spPr>
      </p:pic>
    </p:spTree>
    <p:extLst>
      <p:ext uri="{BB962C8B-B14F-4D97-AF65-F5344CB8AC3E}">
        <p14:creationId xmlns:p14="http://schemas.microsoft.com/office/powerpoint/2010/main" val="1272690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F83B319-8C18-99D0-AF98-FB49F22A3EB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670C9D-50AF-B8C9-0DCD-9E5951435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938511EB-A85D-7D3E-CB25-AE5CEB2AD7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39101E89-D3EA-B1DF-194B-CF19C98E7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170CA73-0EE8-B910-9F02-22863B2BFA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BD94C26F-CCEF-971F-7BB2-C6E95DFFF8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10338F-30B3-EDB6-0A63-12C740DB78B0}"/>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Annual Federal Funding Questionnaire</a:t>
            </a:r>
          </a:p>
        </p:txBody>
      </p:sp>
      <p:graphicFrame>
        <p:nvGraphicFramePr>
          <p:cNvPr id="5" name="Content Placeholder 4">
            <a:extLst>
              <a:ext uri="{FF2B5EF4-FFF2-40B4-BE49-F238E27FC236}">
                <a16:creationId xmlns:a16="http://schemas.microsoft.com/office/drawing/2014/main" id="{4EBBFFAD-C935-4796-33E3-BC46451C717E}"/>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4">
            <a:extLst>
              <a:ext uri="{FF2B5EF4-FFF2-40B4-BE49-F238E27FC236}">
                <a16:creationId xmlns:a16="http://schemas.microsoft.com/office/drawing/2014/main" id="{E353B742-0B46-DEDC-BB40-BE94EE73C72B}"/>
              </a:ext>
            </a:extLst>
          </p:cNvPr>
          <p:cNvSpPr txBox="1">
            <a:spLocks/>
          </p:cNvSpPr>
          <p:nvPr/>
        </p:nvSpPr>
        <p:spPr>
          <a:xfrm>
            <a:off x="192505" y="1825625"/>
            <a:ext cx="11614484" cy="4737837"/>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dirty="0"/>
              <a:t>The Annual Federal Funding Questionnaire should be completed for each year that the organization had expended funds</a:t>
            </a:r>
          </a:p>
          <a:p>
            <a:pPr lvl="1"/>
            <a:r>
              <a:rPr lang="en-US" dirty="0"/>
              <a:t>In other words, if the organization has reported expenditures on the payroll or nonpayroll expenditure form for Round 1 and/or Round 2 for 2023 through 2026, then there should be 4 Annual Federal Funding Questionnaires completed and uploaded (ARPA funds are federal funds and these funds were passed through to your organization from the State by DFA)</a:t>
            </a:r>
          </a:p>
          <a:p>
            <a:pPr marL="0" lvl="0" indent="0">
              <a:buNone/>
            </a:pPr>
            <a:endParaRPr lang="en-US" dirty="0"/>
          </a:p>
          <a:p>
            <a:pPr lvl="0"/>
            <a:r>
              <a:rPr lang="en-US" dirty="0"/>
              <a:t>Annual Federal Funding Questionnaire form and instructions are included in documentation and templates section of DFA portal</a:t>
            </a:r>
          </a:p>
          <a:p>
            <a:pPr lvl="0"/>
            <a:endParaRPr lang="en-US" dirty="0"/>
          </a:p>
          <a:p>
            <a:pPr lvl="0"/>
            <a:r>
              <a:rPr lang="en-US" dirty="0"/>
              <a:t>If the Annual Federal Funding Questionnaire form indicates the organization had over $750,000 or $1,000,000 depending on the fiscal year, then a single audit should have been performed and the report must be uploaded to the portal</a:t>
            </a:r>
          </a:p>
          <a:p>
            <a:pPr lvl="0"/>
            <a:endParaRPr lang="en-US" dirty="0"/>
          </a:p>
          <a:p>
            <a:pPr marL="457200" lvl="1" indent="0">
              <a:buNone/>
            </a:pPr>
            <a:endParaRPr lang="en-US" dirty="0"/>
          </a:p>
          <a:p>
            <a:pPr marL="457200" lvl="1" indent="0">
              <a:buFont typeface="Arial" panose="020B0604020202020204" pitchFamily="34" charset="0"/>
              <a:buNone/>
            </a:pPr>
            <a:endParaRPr lang="en-US" dirty="0"/>
          </a:p>
        </p:txBody>
      </p:sp>
      <p:pic>
        <p:nvPicPr>
          <p:cNvPr id="4" name="Picture 3">
            <a:extLst>
              <a:ext uri="{FF2B5EF4-FFF2-40B4-BE49-F238E27FC236}">
                <a16:creationId xmlns:a16="http://schemas.microsoft.com/office/drawing/2014/main" id="{2DEBE981-D5BA-1CFB-E74E-95D83D3F0AA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27552" y="154100"/>
            <a:ext cx="3352381" cy="1282540"/>
          </a:xfrm>
          <a:prstGeom prst="rect">
            <a:avLst/>
          </a:prstGeom>
        </p:spPr>
      </p:pic>
    </p:spTree>
    <p:extLst>
      <p:ext uri="{BB962C8B-B14F-4D97-AF65-F5344CB8AC3E}">
        <p14:creationId xmlns:p14="http://schemas.microsoft.com/office/powerpoint/2010/main" val="36909510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689</TotalTime>
  <Words>787</Words>
  <Application>Microsoft Office PowerPoint</Application>
  <PresentationFormat>Widescreen</PresentationFormat>
  <Paragraphs>91</Paragraphs>
  <Slides>14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Aptos</vt:lpstr>
      <vt:lpstr>Aptos Display</vt:lpstr>
      <vt:lpstr>Arial</vt:lpstr>
      <vt:lpstr>Office Theme</vt:lpstr>
      <vt:lpstr>Mississippi ARPA/SLFRF  Update for DMO and Mainstreets  April 14, 2026</vt:lpstr>
      <vt:lpstr>HB 1571 Legislative Changes</vt:lpstr>
      <vt:lpstr> Key Dates: In order  to meet HB 1571 Legislative Deadlines</vt:lpstr>
      <vt:lpstr>ARPA Additional Information</vt:lpstr>
      <vt:lpstr>Final Phase of ARPA Funds</vt:lpstr>
      <vt:lpstr>Notification Letter  - Due April 15, 2026</vt:lpstr>
      <vt:lpstr>Notification Letter – Due April 15, 2026</vt:lpstr>
      <vt:lpstr>Notification Letter – Due April 15, 2026 Anticipated Amount of Invoices to be paid by 8/31/2026: </vt:lpstr>
      <vt:lpstr>Annual Federal Funding Questionnaire</vt:lpstr>
      <vt:lpstr>Annual Federal Funding Questionnaire</vt:lpstr>
      <vt:lpstr>Close Out Procedures</vt:lpstr>
      <vt:lpstr>Close Out Procedures</vt:lpstr>
      <vt:lpstr>Close Out Procedures</vt:lpstr>
      <vt:lpstr>Mississippi ARPA/SLFRF  Update for DMO and Mainstreets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Cheryl Wallace</dc:creator>
  <cp:lastModifiedBy>Milena Snell</cp:lastModifiedBy>
  <cp:revision>27</cp:revision>
  <cp:lastPrinted>2026-02-27T19:47:53Z</cp:lastPrinted>
  <dcterms:created xsi:type="dcterms:W3CDTF">2026-01-09T18:06:28Z</dcterms:created>
  <dcterms:modified xsi:type="dcterms:W3CDTF">2026-04-14T14:23:39Z</dcterms:modified>
</cp:coreProperties>
</file>